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98" r:id="rId4"/>
    <p:sldId id="262" r:id="rId5"/>
    <p:sldId id="265" r:id="rId6"/>
    <p:sldId id="300" r:id="rId7"/>
    <p:sldId id="297" r:id="rId8"/>
    <p:sldId id="261" r:id="rId9"/>
    <p:sldId id="260" r:id="rId10"/>
    <p:sldId id="296" r:id="rId11"/>
    <p:sldId id="266" r:id="rId12"/>
    <p:sldId id="277" r:id="rId13"/>
    <p:sldId id="276" r:id="rId14"/>
    <p:sldId id="281" r:id="rId15"/>
    <p:sldId id="280" r:id="rId16"/>
    <p:sldId id="283" r:id="rId17"/>
    <p:sldId id="282" r:id="rId18"/>
    <p:sldId id="295" r:id="rId19"/>
    <p:sldId id="286" r:id="rId20"/>
    <p:sldId id="287" r:id="rId21"/>
    <p:sldId id="291" r:id="rId22"/>
    <p:sldId id="299" r:id="rId23"/>
    <p:sldId id="285" r:id="rId24"/>
    <p:sldId id="288" r:id="rId25"/>
    <p:sldId id="289" r:id="rId26"/>
    <p:sldId id="293" r:id="rId27"/>
    <p:sldId id="269" r:id="rId28"/>
    <p:sldId id="29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2D8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AE8A33-1372-42BC-8901-479413C432AA}" v="3679" dt="2018-12-03T14:52:41.333"/>
    <p1510:client id="{06A988C1-09BE-4FB0-8BD3-9C6668652786}" v="411" dt="2018-11-29T14:08:59.657"/>
    <p1510:client id="{1B6B62A2-6D8C-4589-BD3B-9BE7B7D0AD3A}" v="3" dt="2018-11-28T22:31:44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24DC6-ADB0-4E1E-8C8B-E9A869FF2E06}" type="datetimeFigureOut">
              <a:rPr lang="en-CA" smtClean="0"/>
              <a:t>2018-12-03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3F8A8-5976-4B45-B86C-23580D16A2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326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A lot of image data in medical application, ml can help to deal with this data </a:t>
            </a:r>
            <a:r>
              <a:rPr lang="en-CA">
                <a:sym typeface="Wingdings" panose="05000000000000000000" pitchFamily="2" charset="2"/>
              </a:rPr>
              <a:t> MI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3F8A8-5976-4B45-B86C-23580D16A22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83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A lot of image data in medical application, ml can help to deal with this data </a:t>
            </a:r>
            <a:r>
              <a:rPr lang="en-CA">
                <a:sym typeface="Wingdings" panose="05000000000000000000" pitchFamily="2" charset="2"/>
              </a:rPr>
              <a:t> MIC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3F8A8-5976-4B45-B86C-23580D16A22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514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A lot of image data in medical application, ml can help to deal with this data </a:t>
            </a:r>
            <a:r>
              <a:rPr lang="en-CA">
                <a:sym typeface="Wingdings" panose="05000000000000000000" pitchFamily="2" charset="2"/>
              </a:rPr>
              <a:t> MIC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3F8A8-5976-4B45-B86C-23580D16A22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5198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3F8A8-5976-4B45-B86C-23580D16A22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3546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Smooth</a:t>
            </a:r>
            <a:r>
              <a:rPr lang="fr-FR"/>
              <a:t> factor 1: </a:t>
            </a:r>
            <a:r>
              <a:rPr lang="fr-FR" err="1"/>
              <a:t>so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the </a:t>
            </a:r>
            <a:r>
              <a:rPr lang="fr-FR" err="1"/>
              <a:t>dice</a:t>
            </a:r>
            <a:r>
              <a:rPr lang="fr-FR"/>
              <a:t> </a:t>
            </a:r>
            <a:r>
              <a:rPr lang="fr-FR" err="1"/>
              <a:t>coeff</a:t>
            </a:r>
            <a:r>
              <a:rPr lang="fr-FR"/>
              <a:t> </a:t>
            </a:r>
            <a:r>
              <a:rPr lang="fr-FR" err="1"/>
              <a:t>always</a:t>
            </a:r>
            <a:r>
              <a:rPr lang="fr-FR"/>
              <a:t> </a:t>
            </a:r>
            <a:r>
              <a:rPr lang="fr-FR" err="1"/>
              <a:t>exist</a:t>
            </a:r>
            <a:r>
              <a:rPr lang="fr-FR"/>
              <a:t> </a:t>
            </a:r>
            <a:r>
              <a:rPr lang="fr-FR" err="1"/>
              <a:t>even</a:t>
            </a:r>
            <a:r>
              <a:rPr lang="fr-FR"/>
              <a:t> if </a:t>
            </a:r>
            <a:r>
              <a:rPr lang="fr-FR" err="1"/>
              <a:t>there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no label value</a:t>
            </a:r>
          </a:p>
          <a:p>
            <a:r>
              <a:rPr lang="fr-FR" err="1"/>
              <a:t>Num</a:t>
            </a:r>
            <a:r>
              <a:rPr lang="fr-FR"/>
              <a:t>: </a:t>
            </a:r>
            <a:r>
              <a:rPr lang="fr-FR" err="1"/>
              <a:t>number</a:t>
            </a:r>
            <a:r>
              <a:rPr lang="fr-FR"/>
              <a:t> of </a:t>
            </a:r>
            <a:r>
              <a:rPr lang="fr-FR" err="1"/>
              <a:t>common</a:t>
            </a:r>
            <a:r>
              <a:rPr lang="fr-FR"/>
              <a:t> labels</a:t>
            </a:r>
          </a:p>
          <a:p>
            <a:r>
              <a:rPr lang="fr-FR" err="1"/>
              <a:t>Denom</a:t>
            </a:r>
            <a:r>
              <a:rPr lang="fr-FR"/>
              <a:t>: </a:t>
            </a:r>
            <a:r>
              <a:rPr lang="fr-FR" err="1"/>
              <a:t>number</a:t>
            </a:r>
            <a:r>
              <a:rPr lang="fr-FR"/>
              <a:t> of label values</a:t>
            </a:r>
          </a:p>
          <a:p>
            <a:endParaRPr lang="fr-FR"/>
          </a:p>
          <a:p>
            <a:r>
              <a:rPr lang="fr-FR" err="1"/>
              <a:t>Dice</a:t>
            </a:r>
            <a:r>
              <a:rPr lang="fr-FR"/>
              <a:t> coefficient:  </a:t>
            </a:r>
            <a:r>
              <a:rPr lang="fr-FR" err="1"/>
              <a:t>measure</a:t>
            </a:r>
            <a:r>
              <a:rPr lang="fr-FR"/>
              <a:t> how </a:t>
            </a:r>
            <a:r>
              <a:rPr lang="fr-FR" err="1"/>
              <a:t>similar</a:t>
            </a:r>
            <a:r>
              <a:rPr lang="fr-FR"/>
              <a:t> are </a:t>
            </a:r>
            <a:r>
              <a:rPr lang="fr-FR" err="1"/>
              <a:t>two</a:t>
            </a:r>
            <a:r>
              <a:rPr lang="fr-FR"/>
              <a:t> sets of label values</a:t>
            </a:r>
            <a:br>
              <a:rPr lang="fr-FR"/>
            </a:br>
            <a:r>
              <a:rPr lang="fr-FR" err="1"/>
              <a:t>Metric</a:t>
            </a:r>
            <a:r>
              <a:rPr lang="fr-FR"/>
              <a:t> </a:t>
            </a:r>
            <a:r>
              <a:rPr lang="fr-FR" err="1"/>
              <a:t>function</a:t>
            </a:r>
            <a:r>
              <a:rPr lang="fr-FR"/>
              <a:t>, </a:t>
            </a:r>
            <a:r>
              <a:rPr lang="fr-FR" err="1"/>
              <a:t>dice</a:t>
            </a:r>
            <a:r>
              <a:rPr lang="fr-FR"/>
              <a:t> </a:t>
            </a:r>
            <a:r>
              <a:rPr lang="fr-FR" err="1"/>
              <a:t>loss</a:t>
            </a:r>
            <a:r>
              <a:rPr lang="fr-FR"/>
              <a:t> function,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easier</a:t>
            </a:r>
            <a:r>
              <a:rPr lang="fr-FR"/>
              <a:t> to </a:t>
            </a:r>
            <a:r>
              <a:rPr lang="fr-FR" err="1"/>
              <a:t>manipulate</a:t>
            </a:r>
            <a:r>
              <a:rPr lang="fr-FR"/>
              <a:t>, as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to </a:t>
            </a:r>
            <a:r>
              <a:rPr lang="fr-FR" err="1"/>
              <a:t>minimize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.</a:t>
            </a:r>
          </a:p>
          <a:p>
            <a:endParaRPr lang="fr-FR"/>
          </a:p>
          <a:p>
            <a:endParaRPr lang="fr-FR"/>
          </a:p>
          <a:p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also</a:t>
            </a:r>
            <a:r>
              <a:rPr lang="fr-FR"/>
              <a:t> use for </a:t>
            </a:r>
            <a:r>
              <a:rPr lang="fr-FR" err="1"/>
              <a:t>our</a:t>
            </a:r>
            <a:r>
              <a:rPr lang="fr-FR"/>
              <a:t> model a </a:t>
            </a:r>
            <a:r>
              <a:rPr lang="fr-FR" err="1"/>
              <a:t>loss</a:t>
            </a:r>
            <a:r>
              <a:rPr lang="fr-FR"/>
              <a:t> </a:t>
            </a:r>
            <a:r>
              <a:rPr lang="fr-FR" err="1"/>
              <a:t>function</a:t>
            </a:r>
            <a:r>
              <a:rPr lang="fr-FR"/>
              <a:t> 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3F8A8-5976-4B45-B86C-23580D16A22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266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3F8A8-5976-4B45-B86C-23580D16A22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385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Kind of maximum deviation to the label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3F8A8-5976-4B45-B86C-23580D16A22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207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Detect</a:t>
            </a:r>
            <a:r>
              <a:rPr lang="fr-FR"/>
              <a:t> ay </a:t>
            </a:r>
            <a:r>
              <a:rPr lang="fr-FR" err="1"/>
              <a:t>abnormality</a:t>
            </a:r>
            <a:r>
              <a:rPr lang="fr-FR"/>
              <a:t> in the </a:t>
            </a:r>
            <a:r>
              <a:rPr lang="fr-FR" err="1"/>
              <a:t>lung</a:t>
            </a:r>
            <a:r>
              <a:rPr lang="fr-FR"/>
              <a:t>, </a:t>
            </a:r>
            <a:r>
              <a:rPr lang="fr-FR" err="1"/>
              <a:t>anithing</a:t>
            </a:r>
            <a:r>
              <a:rPr lang="fr-FR"/>
              <a:t> </a:t>
            </a:r>
            <a:r>
              <a:rPr lang="fr-FR" err="1"/>
              <a:t>which</a:t>
            </a:r>
            <a:r>
              <a:rPr lang="fr-FR"/>
              <a:t> </a:t>
            </a:r>
            <a:r>
              <a:rPr lang="fr-FR" err="1"/>
              <a:t>could</a:t>
            </a:r>
            <a:r>
              <a:rPr lang="fr-FR"/>
              <a:t> </a:t>
            </a:r>
            <a:r>
              <a:rPr lang="fr-FR" err="1"/>
              <a:t>warn</a:t>
            </a:r>
            <a:r>
              <a:rPr lang="fr-FR"/>
              <a:t> a </a:t>
            </a:r>
            <a:r>
              <a:rPr lang="fr-FR" err="1"/>
              <a:t>tumor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3F8A8-5976-4B45-B86C-23580D16A221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736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71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E96F73F-63BB-4D3E-95C8-9BA22BAA6C7E}"/>
              </a:ext>
            </a:extLst>
          </p:cNvPr>
          <p:cNvSpPr txBox="1"/>
          <p:nvPr userDrawn="1"/>
        </p:nvSpPr>
        <p:spPr>
          <a:xfrm>
            <a:off x="-1" y="62775"/>
            <a:ext cx="8088197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2000" b="1" err="1">
                <a:solidFill>
                  <a:schemeClr val="bg1"/>
                </a:solidFill>
              </a:rPr>
              <a:t>DeepMedic</a:t>
            </a:r>
            <a:r>
              <a:rPr lang="en-CA" sz="2000" b="1">
                <a:solidFill>
                  <a:schemeClr val="bg1"/>
                </a:solidFill>
              </a:rPr>
              <a:t> and U-Net neuronal network architectures </a:t>
            </a:r>
          </a:p>
          <a:p>
            <a:pPr algn="ctr">
              <a:lnSpc>
                <a:spcPct val="150000"/>
              </a:lnSpc>
            </a:pPr>
            <a:r>
              <a:rPr lang="en-CA" sz="2000" b="1">
                <a:solidFill>
                  <a:schemeClr val="bg1"/>
                </a:solidFill>
              </a:rPr>
              <a:t>for lung segmentation in CT scans</a:t>
            </a:r>
          </a:p>
        </p:txBody>
      </p:sp>
    </p:spTree>
    <p:extLst>
      <p:ext uri="{BB962C8B-B14F-4D97-AF65-F5344CB8AC3E}">
        <p14:creationId xmlns:p14="http://schemas.microsoft.com/office/powerpoint/2010/main" val="312546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B626FA-C6CF-4660-B92B-52103E8F16C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2" descr="Western logo, stacked, reversed, full version">
            <a:extLst>
              <a:ext uri="{FF2B5EF4-FFF2-40B4-BE49-F238E27FC236}">
                <a16:creationId xmlns:a16="http://schemas.microsoft.com/office/drawing/2014/main" id="{0AFE5E7A-CB0E-498D-BFF5-E229DC4682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9" y="5645"/>
            <a:ext cx="893449" cy="10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D26CC-6536-41EB-BB31-951044965CD6}"/>
              </a:ext>
            </a:extLst>
          </p:cNvPr>
          <p:cNvSpPr txBox="1"/>
          <p:nvPr userDrawn="1"/>
        </p:nvSpPr>
        <p:spPr>
          <a:xfrm>
            <a:off x="273378" y="6297106"/>
            <a:ext cx="1581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>
                <a:solidFill>
                  <a:schemeClr val="bg1"/>
                </a:solidFill>
              </a:rPr>
              <a:t>29 November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EA5BE-573E-4634-9AC4-EC393B4583D0}"/>
              </a:ext>
            </a:extLst>
          </p:cNvPr>
          <p:cNvSpPr txBox="1"/>
          <p:nvPr userDrawn="1"/>
        </p:nvSpPr>
        <p:spPr>
          <a:xfrm>
            <a:off x="3320022" y="6297105"/>
            <a:ext cx="2503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>
                <a:solidFill>
                  <a:schemeClr val="bg1"/>
                </a:solidFill>
              </a:rPr>
              <a:t>ECE 9063/9603 – Data 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6E520-8447-4535-BF75-37197961B6CE}"/>
              </a:ext>
            </a:extLst>
          </p:cNvPr>
          <p:cNvSpPr txBox="1"/>
          <p:nvPr userDrawn="1"/>
        </p:nvSpPr>
        <p:spPr>
          <a:xfrm>
            <a:off x="8474360" y="6297106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9D20D91-51F0-4B8C-9B7D-D548D405EFD4}" type="slidenum">
              <a:rPr lang="en-CA" sz="1400" smtClean="0">
                <a:solidFill>
                  <a:schemeClr val="bg1"/>
                </a:solidFill>
              </a:rPr>
              <a:t>‹#›</a:t>
            </a:fld>
            <a:endParaRPr lang="en-CA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3F01F-45C0-4DD6-B4E5-4C2BDA6A4C6A}"/>
              </a:ext>
            </a:extLst>
          </p:cNvPr>
          <p:cNvSpPr txBox="1"/>
          <p:nvPr userDrawn="1"/>
        </p:nvSpPr>
        <p:spPr>
          <a:xfrm>
            <a:off x="-1" y="62775"/>
            <a:ext cx="8088197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2000" b="1" err="1">
                <a:solidFill>
                  <a:schemeClr val="bg1"/>
                </a:solidFill>
              </a:rPr>
              <a:t>DeepMedic</a:t>
            </a:r>
            <a:r>
              <a:rPr lang="en-CA" sz="2000" b="1">
                <a:solidFill>
                  <a:schemeClr val="bg1"/>
                </a:solidFill>
              </a:rPr>
              <a:t> and U-Net neuronal network architectures </a:t>
            </a:r>
          </a:p>
          <a:p>
            <a:pPr algn="ctr">
              <a:lnSpc>
                <a:spcPct val="150000"/>
              </a:lnSpc>
            </a:pPr>
            <a:r>
              <a:rPr lang="en-CA" sz="2000" b="1">
                <a:solidFill>
                  <a:schemeClr val="bg1"/>
                </a:solidFill>
              </a:rPr>
              <a:t>for lung segmentation in CT scans</a:t>
            </a:r>
          </a:p>
        </p:txBody>
      </p:sp>
    </p:spTree>
    <p:extLst>
      <p:ext uri="{BB962C8B-B14F-4D97-AF65-F5344CB8AC3E}">
        <p14:creationId xmlns:p14="http://schemas.microsoft.com/office/powerpoint/2010/main" val="25352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5EB515-C441-45A2-B7D6-6B67FFCA2D6C}"/>
              </a:ext>
            </a:extLst>
          </p:cNvPr>
          <p:cNvSpPr/>
          <p:nvPr userDrawn="1"/>
        </p:nvSpPr>
        <p:spPr>
          <a:xfrm>
            <a:off x="0" y="0"/>
            <a:ext cx="9144000" cy="1112363"/>
          </a:xfrm>
          <a:prstGeom prst="rect">
            <a:avLst/>
          </a:prstGeom>
          <a:solidFill>
            <a:srgbClr val="4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2" descr="Western logo, stacked, reversed, full version">
            <a:extLst>
              <a:ext uri="{FF2B5EF4-FFF2-40B4-BE49-F238E27FC236}">
                <a16:creationId xmlns:a16="http://schemas.microsoft.com/office/drawing/2014/main" id="{434D5B2D-80E6-4E8E-8252-AB5EB1C2FB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9" y="5645"/>
            <a:ext cx="893449" cy="109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7BAB3B-2410-4BBF-AE54-62931E460915}"/>
              </a:ext>
            </a:extLst>
          </p:cNvPr>
          <p:cNvSpPr txBox="1"/>
          <p:nvPr userDrawn="1"/>
        </p:nvSpPr>
        <p:spPr>
          <a:xfrm>
            <a:off x="273378" y="6297106"/>
            <a:ext cx="1581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/>
              <a:t>29 November 2018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EF8DD-06BD-47E0-9EC5-9D5FC4CC0BA2}"/>
              </a:ext>
            </a:extLst>
          </p:cNvPr>
          <p:cNvSpPr txBox="1"/>
          <p:nvPr userDrawn="1"/>
        </p:nvSpPr>
        <p:spPr>
          <a:xfrm>
            <a:off x="3320022" y="6297105"/>
            <a:ext cx="2503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/>
              <a:t>ECE 9063/9603 – Data Analytics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BE5F6C-22F2-415B-B851-67391FDDE238}"/>
              </a:ext>
            </a:extLst>
          </p:cNvPr>
          <p:cNvSpPr txBox="1"/>
          <p:nvPr userDrawn="1"/>
        </p:nvSpPr>
        <p:spPr>
          <a:xfrm>
            <a:off x="8474360" y="6297106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9D20D91-51F0-4B8C-9B7D-D548D405EFD4}" type="slidenum">
              <a:rPr lang="en-CA" sz="1400" smtClean="0"/>
              <a:t>‹#›</a:t>
            </a:fld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308140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526D01-14C1-40D1-90D1-D30BEE4E2DC8}"/>
              </a:ext>
            </a:extLst>
          </p:cNvPr>
          <p:cNvSpPr txBox="1"/>
          <p:nvPr/>
        </p:nvSpPr>
        <p:spPr>
          <a:xfrm>
            <a:off x="-13246" y="1423239"/>
            <a:ext cx="9157246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2800" b="1" err="1"/>
              <a:t>DeepMedic</a:t>
            </a:r>
            <a:r>
              <a:rPr lang="en-CA" sz="2800" b="1"/>
              <a:t> and U-Net neuronal network architectures </a:t>
            </a:r>
          </a:p>
          <a:p>
            <a:pPr algn="ctr">
              <a:lnSpc>
                <a:spcPct val="150000"/>
              </a:lnSpc>
            </a:pPr>
            <a:r>
              <a:rPr lang="en-CA" sz="2800" b="1"/>
              <a:t>for lung segmentation in CT scans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D4DB6-5444-46E3-A532-6FB03E05AD7C}"/>
              </a:ext>
            </a:extLst>
          </p:cNvPr>
          <p:cNvSpPr txBox="1"/>
          <p:nvPr/>
        </p:nvSpPr>
        <p:spPr>
          <a:xfrm>
            <a:off x="7342365" y="4775670"/>
            <a:ext cx="15552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/>
              <a:t>Lionel Rajaona</a:t>
            </a:r>
          </a:p>
          <a:p>
            <a:pPr algn="r"/>
            <a:r>
              <a:rPr lang="en-CA"/>
              <a:t>Rajat Balbotra</a:t>
            </a:r>
          </a:p>
          <a:p>
            <a:pPr algn="r"/>
            <a:r>
              <a:rPr lang="en-CA"/>
              <a:t>Daniel Allen</a:t>
            </a:r>
          </a:p>
          <a:p>
            <a:pPr algn="r"/>
            <a:r>
              <a:rPr lang="en-CA"/>
              <a:t>Steffen Bleher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CA1E4-DF0C-4FD9-995C-3E45B227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15" y="2947701"/>
            <a:ext cx="2058416" cy="1618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CCA56-BAEC-4227-BC0A-3A94C557F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6"/>
          <a:stretch/>
        </p:blipFill>
        <p:spPr>
          <a:xfrm>
            <a:off x="5596870" y="2951135"/>
            <a:ext cx="2058415" cy="1614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AC065-FA97-44D9-8854-2275BADBC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129" y="2951137"/>
            <a:ext cx="2049741" cy="16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21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4700970-B48B-4BAB-92A2-E14534130BA4}"/>
              </a:ext>
            </a:extLst>
          </p:cNvPr>
          <p:cNvSpPr txBox="1"/>
          <p:nvPr/>
        </p:nvSpPr>
        <p:spPr>
          <a:xfrm>
            <a:off x="2452064" y="2998113"/>
            <a:ext cx="4239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3. Process and problems</a:t>
            </a:r>
          </a:p>
        </p:txBody>
      </p:sp>
    </p:spTree>
    <p:extLst>
      <p:ext uri="{BB962C8B-B14F-4D97-AF65-F5344CB8AC3E}">
        <p14:creationId xmlns:p14="http://schemas.microsoft.com/office/powerpoint/2010/main" val="11265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328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3. Process and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196445"/>
            <a:ext cx="817287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/>
              <a:t>Preprocessing</a:t>
            </a:r>
          </a:p>
          <a:p>
            <a:endParaRPr lang="en-CA" sz="2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/>
              <a:t>Training and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800"/>
          </a:p>
          <a:p>
            <a:r>
              <a:rPr lang="de-DE" sz="2400"/>
              <a:t>↯ 	</a:t>
            </a:r>
            <a:r>
              <a:rPr lang="en-CA" sz="2800"/>
              <a:t>Issues with big dataset</a:t>
            </a:r>
          </a:p>
          <a:p>
            <a:pPr lvl="1"/>
            <a:endParaRPr lang="en-CA" sz="2800">
              <a:sym typeface="Wingdings" panose="05000000000000000000" pitchFamily="2" charset="2"/>
            </a:endParaRPr>
          </a:p>
          <a:p>
            <a:r>
              <a:rPr lang="de-DE" sz="2400"/>
              <a:t>↯ 	</a:t>
            </a:r>
            <a:r>
              <a:rPr lang="en-CA" sz="2800">
                <a:sym typeface="Wingdings" panose="05000000000000000000" pitchFamily="2" charset="2"/>
              </a:rPr>
              <a:t>Recognition of different labels</a:t>
            </a:r>
            <a:endParaRPr lang="en-CA" sz="28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645898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017770"/>
            <a:ext cx="8172878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/>
              <a:t>Preprocessing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40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/>
              <a:t>Manual check of dataset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40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/>
              <a:t>Normalization: </a:t>
            </a:r>
            <a:r>
              <a:rPr lang="el-GR" sz="2400"/>
              <a:t>μ = 0</a:t>
            </a:r>
            <a:r>
              <a:rPr lang="de-DE" sz="2400"/>
              <a:t> and </a:t>
            </a:r>
            <a:r>
              <a:rPr lang="el-GR" sz="2400"/>
              <a:t>σ = 1</a:t>
            </a:r>
            <a:r>
              <a:rPr lang="de-DE" sz="2400"/>
              <a:t> (ITK library)</a:t>
            </a:r>
            <a:endParaRPr lang="en-CA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</p:txBody>
      </p: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id="{0EA7D4F8-4BE7-416D-A9D6-A2C9D44D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92" y="1790650"/>
            <a:ext cx="2127434" cy="195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328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3. Process and problems</a:t>
            </a:r>
          </a:p>
        </p:txBody>
      </p:sp>
    </p:spTree>
    <p:extLst>
      <p:ext uri="{BB962C8B-B14F-4D97-AF65-F5344CB8AC3E}">
        <p14:creationId xmlns:p14="http://schemas.microsoft.com/office/powerpoint/2010/main" val="343394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328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3. Process and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252248" y="2177612"/>
            <a:ext cx="827155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800">
                <a:solidFill>
                  <a:prstClr val="black"/>
                </a:solidFill>
              </a:rPr>
              <a:t>Training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>
                <a:solidFill>
                  <a:prstClr val="black"/>
                </a:solidFill>
              </a:rPr>
              <a:t>Setup</a:t>
            </a:r>
            <a:r>
              <a:rPr lang="en-CA" sz="2000"/>
              <a:t> </a:t>
            </a:r>
          </a:p>
          <a:p>
            <a:pPr lvl="1"/>
            <a:endParaRPr lang="en-CA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lvl="2"/>
            <a:endParaRPr lang="en-CA" sz="2400">
              <a:solidFill>
                <a:prstClr val="black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err="1">
                <a:solidFill>
                  <a:prstClr val="black"/>
                </a:solidFill>
              </a:rPr>
              <a:t>DeepMedic</a:t>
            </a:r>
            <a:r>
              <a:rPr lang="en-CA" sz="2400">
                <a:solidFill>
                  <a:prstClr val="black"/>
                </a:solidFill>
              </a:rPr>
              <a:t> -&gt; 	configuration of an open-source code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>
                <a:solidFill>
                  <a:prstClr val="black"/>
                </a:solidFill>
              </a:rPr>
              <a:t>U-net 		-&gt; 	own implementation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>
                <a:solidFill>
                  <a:prstClr val="black"/>
                </a:solidFill>
              </a:rPr>
              <a:t>Trained on Nvidia GTX1080Ti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CA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A8B5B1-1CF2-47D2-8969-F544A40A4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51" y="3154019"/>
            <a:ext cx="1060762" cy="88382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A3106D-A698-4F18-8E3B-CC8D1F67A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862" y="3428998"/>
            <a:ext cx="1277943" cy="333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4995BD-C4F7-41D1-BD3F-4CE067C3C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38" y="3154019"/>
            <a:ext cx="789549" cy="8838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89100A3-C888-4F54-917A-2D5062C84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30" y="3336866"/>
            <a:ext cx="1698785" cy="51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3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328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3. Process and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F21870-6F18-4FEC-A50F-DF05F9344E1B}"/>
                  </a:ext>
                </a:extLst>
              </p:cNvPr>
              <p:cNvSpPr txBox="1"/>
              <p:nvPr/>
            </p:nvSpPr>
            <p:spPr>
              <a:xfrm>
                <a:off x="252248" y="2177612"/>
                <a:ext cx="8271557" cy="422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CA" sz="2800">
                    <a:solidFill>
                      <a:prstClr val="black"/>
                    </a:solidFill>
                  </a:rPr>
                  <a:t>Validation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CA" sz="2400">
                    <a:solidFill>
                      <a:prstClr val="black"/>
                    </a:solidFill>
                  </a:rPr>
                  <a:t>Dice loss</a:t>
                </a:r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sz="2400">
                    <a:solidFill>
                      <a:prstClr val="black"/>
                    </a:solidFill>
                  </a:rPr>
                  <a:t>Dice coefficient: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2400" i="1"/>
                          <m:t>Y</m:t>
                        </m:r>
                        <m:r>
                          <m:rPr>
                            <m:nor/>
                          </m:rPr>
                          <a:rPr lang="fr-FR" sz="2400" i="1" baseline="-25000"/>
                          <m:t>true</m:t>
                        </m:r>
                        <m:r>
                          <m:rPr>
                            <m:nor/>
                          </m:rPr>
                          <a:rPr lang="en-US" sz="2400"/>
                          <m:t> ∩ </m:t>
                        </m:r>
                        <m:r>
                          <m:rPr>
                            <m:nor/>
                          </m:rPr>
                          <a:rPr lang="fr-FR" sz="2400" i="1"/>
                          <m:t>Y</m:t>
                        </m:r>
                        <m:r>
                          <m:rPr>
                            <m:nor/>
                          </m:rPr>
                          <a:rPr lang="fr-FR" sz="2400" i="1" baseline="-25000"/>
                          <m:t>pred</m:t>
                        </m:r>
                        <m:r>
                          <m:rPr>
                            <m:nor/>
                          </m:rPr>
                          <a:rPr lang="de-DE" sz="2400" b="0" i="1" smtClean="0"/>
                          <m:t>) </m:t>
                        </m:r>
                        <m:r>
                          <m:rPr>
                            <m:nor/>
                          </m:rPr>
                          <a:rPr lang="fr-FR" sz="2400" b="0" i="1" smtClean="0"/>
                          <m:t>+ 1</m:t>
                        </m:r>
                      </m:num>
                      <m:den>
                        <m:r>
                          <m:rPr>
                            <m:nor/>
                          </m:rPr>
                          <a:rPr lang="fr-FR" sz="2400"/>
                          <m:t>|</m:t>
                        </m:r>
                        <m:r>
                          <m:rPr>
                            <m:nor/>
                          </m:rPr>
                          <a:rPr lang="fr-FR" sz="2400" i="1" smtClean="0"/>
                          <m:t>Y</m:t>
                        </m:r>
                        <m:r>
                          <m:rPr>
                            <m:nor/>
                          </m:rPr>
                          <a:rPr lang="fr-FR" sz="2400" i="1" baseline="-25000"/>
                          <m:t>true</m:t>
                        </m:r>
                        <m:r>
                          <m:rPr>
                            <m:nor/>
                          </m:rPr>
                          <a:rPr lang="fr-FR" sz="2400" b="0" i="0" smtClean="0"/>
                          <m:t>|+</m:t>
                        </m:r>
                        <m:r>
                          <m:rPr>
                            <m:nor/>
                          </m:rPr>
                          <a:rPr lang="fr-FR" sz="2400"/>
                          <m:t>|</m:t>
                        </m:r>
                        <m:r>
                          <m:rPr>
                            <m:nor/>
                          </m:rPr>
                          <a:rPr lang="fr-FR" sz="2400" i="1"/>
                          <m:t>Y</m:t>
                        </m:r>
                        <m:r>
                          <m:rPr>
                            <m:nor/>
                          </m:rPr>
                          <a:rPr lang="fr-FR" sz="2400" i="1" baseline="-25000"/>
                          <m:t>pred</m:t>
                        </m:r>
                        <m:r>
                          <m:rPr>
                            <m:nor/>
                          </m:rPr>
                          <a:rPr lang="fr-FR" sz="2400"/>
                          <m:t>|</m:t>
                        </m:r>
                        <m:r>
                          <m:rPr>
                            <m:nor/>
                          </m:rPr>
                          <a:rPr lang="fr-FR" sz="2400" i="1"/>
                          <m:t>+ 1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2400" b="0"/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𝐷𝑖𝑐𝑒</m:t>
                    </m:r>
                    <m:r>
                      <a:rPr lang="fr-F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fr-F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1 −</m:t>
                    </m:r>
                    <m:r>
                      <a:rPr lang="fr-F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𝑑𝑖𝑐𝑒𝑐𝑜𝑒𝑓𝑓</m:t>
                    </m:r>
                  </m:oMath>
                </a14:m>
                <a:endParaRPr lang="en-CA" sz="2400">
                  <a:solidFill>
                    <a:prstClr val="black"/>
                  </a:solidFill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CA" sz="2400">
                    <a:solidFill>
                      <a:prstClr val="black"/>
                    </a:solidFill>
                  </a:rPr>
                  <a:t>Loss</a:t>
                </a:r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sz="2400">
                    <a:solidFill>
                      <a:prstClr val="black"/>
                    </a:solidFill>
                  </a:rPr>
                  <a:t>Binary cross-entropy</a:t>
                </a:r>
              </a:p>
              <a:p>
                <a:pPr marL="1714500" lvl="3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fr-FR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𝐵𝐶𝐸</m:t>
                    </m:r>
                    <m:r>
                      <a:rPr lang="fr-F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𝐷𝑖𝑐𝑒</m:t>
                    </m:r>
                    <m:r>
                      <a:rPr lang="fr-F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𝑙𝑜𝑠𝑠</m:t>
                    </m:r>
                  </m:oMath>
                </a14:m>
                <a:endParaRPr lang="en-CA" sz="2400">
                  <a:solidFill>
                    <a:prstClr val="black"/>
                  </a:solidFill>
                </a:endParaRPr>
              </a:p>
              <a:p>
                <a:pPr marL="1714500" lvl="3" indent="-342900">
                  <a:buFont typeface="Arial" panose="020B0604020202020204" pitchFamily="34" charset="0"/>
                  <a:buChar char="•"/>
                </a:pPr>
                <a:endParaRPr lang="en-CA" sz="200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F21870-6F18-4FEC-A50F-DF05F9344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48" y="2177612"/>
                <a:ext cx="8271557" cy="4222438"/>
              </a:xfrm>
              <a:prstGeom prst="rect">
                <a:avLst/>
              </a:prstGeom>
              <a:blipFill>
                <a:blip r:embed="rId3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634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328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3. Process and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097589"/>
            <a:ext cx="8172878" cy="479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800"/>
              <a:t>↯ 	Issues with big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Providing images as a matrix with size</a:t>
            </a:r>
            <a:br>
              <a:rPr lang="de-DE" sz="2400"/>
            </a:br>
            <a:r>
              <a:rPr lang="de-DE" sz="2400">
                <a:latin typeface="Courier New" panose="02070309020205020404" pitchFamily="49" charset="0"/>
                <a:cs typeface="Courier New" panose="02070309020205020404" pitchFamily="49" charset="0"/>
              </a:rPr>
              <a:t>[512, 512, number of slices]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sz="2400">
                <a:sym typeface="Wingdings" panose="05000000000000000000" pitchFamily="2" charset="2"/>
              </a:rPr>
              <a:t> Generation of dataset in real-time and </a:t>
            </a:r>
            <a:br>
              <a:rPr lang="de-DE" sz="2400">
                <a:sym typeface="Wingdings" panose="05000000000000000000" pitchFamily="2" charset="2"/>
              </a:rPr>
            </a:br>
            <a:r>
              <a:rPr lang="de-DE" sz="2400">
                <a:sym typeface="Wingdings" panose="05000000000000000000" pitchFamily="2" charset="2"/>
              </a:rPr>
              <a:t> feeding it right away to the training process</a:t>
            </a:r>
            <a:br>
              <a:rPr lang="de-DE" sz="2400">
                <a:sym typeface="Wingdings" panose="05000000000000000000" pitchFamily="2" charset="2"/>
              </a:rPr>
            </a:br>
            <a:r>
              <a:rPr lang="de-DE" sz="2400">
                <a:sym typeface="Wingdings" panose="05000000000000000000" pitchFamily="2" charset="2"/>
              </a:rPr>
              <a:t> </a:t>
            </a:r>
            <a:r>
              <a:rPr lang="de-DE" sz="240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Keras DataGenerator</a:t>
            </a:r>
            <a:endParaRPr lang="de-DE" sz="240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4674E-2D4A-41CE-B2DE-11398E63C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6"/>
          <a:stretch/>
        </p:blipFill>
        <p:spPr>
          <a:xfrm>
            <a:off x="6633098" y="1399795"/>
            <a:ext cx="2058415" cy="161481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A2CCD-34BB-4C55-8905-5B76F86B1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73" y="1261470"/>
            <a:ext cx="2049741" cy="161481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23B42-7A7C-48C9-A4E9-93BF484F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48" y="1126531"/>
            <a:ext cx="2049741" cy="161143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4733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328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3. Process and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097589"/>
            <a:ext cx="8172878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800"/>
              <a:t>↯ 	Issues with big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Providing images as a matrix with size</a:t>
            </a:r>
            <a:br>
              <a:rPr lang="de-DE" sz="2400"/>
            </a:br>
            <a:r>
              <a:rPr lang="de-DE" sz="2400">
                <a:latin typeface="Courier New" panose="02070309020205020404" pitchFamily="49" charset="0"/>
                <a:cs typeface="Courier New" panose="02070309020205020404" pitchFamily="49" charset="0"/>
              </a:rPr>
              <a:t>[512, 512, number of slices]</a:t>
            </a:r>
          </a:p>
          <a:p>
            <a:pPr lvl="1">
              <a:lnSpc>
                <a:spcPct val="150000"/>
              </a:lnSpc>
            </a:pPr>
            <a:r>
              <a:rPr lang="en-CA" sz="2400"/>
              <a:t>↯ 	RAM problem</a:t>
            </a:r>
          </a:p>
          <a:p>
            <a:pPr lvl="1">
              <a:lnSpc>
                <a:spcPct val="150000"/>
              </a:lnSpc>
            </a:pPr>
            <a:r>
              <a:rPr lang="en-CA" sz="2400">
                <a:sym typeface="Wingdings" panose="05000000000000000000" pitchFamily="2" charset="2"/>
              </a:rPr>
              <a:t> Loading file in batches (real time)</a:t>
            </a:r>
            <a:endParaRPr lang="en-CA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4674E-2D4A-41CE-B2DE-11398E63C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6"/>
          <a:stretch/>
        </p:blipFill>
        <p:spPr>
          <a:xfrm>
            <a:off x="6633098" y="1399795"/>
            <a:ext cx="2058415" cy="161481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A2CCD-34BB-4C55-8905-5B76F86B1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73" y="1261470"/>
            <a:ext cx="2049741" cy="161481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23B42-7A7C-48C9-A4E9-93BF484F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48" y="1126531"/>
            <a:ext cx="2049741" cy="161143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830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328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3. Process and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109946"/>
            <a:ext cx="8172878" cy="4522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800"/>
              <a:t>↯ 	Recognition of different labels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/>
              <a:t>Most semantic segmentation network architectures not suitable for recognizing positional information </a:t>
            </a:r>
            <a:endParaRPr lang="de-DE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CA" sz="3200"/>
          </a:p>
          <a:p>
            <a:pPr>
              <a:lnSpc>
                <a:spcPct val="150000"/>
              </a:lnSpc>
            </a:pPr>
            <a:r>
              <a:rPr lang="en-CA" sz="2800"/>
              <a:t>								  </a:t>
            </a:r>
            <a:r>
              <a:rPr lang="en-CA" sz="2800">
                <a:sym typeface="Wingdings" panose="05000000000000000000" pitchFamily="2" charset="2"/>
              </a:rPr>
              <a:t></a:t>
            </a:r>
            <a:endParaRPr lang="en-CA" sz="280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FB8B92-3AF8-42CF-9712-EC705751B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91" r="54540" b="53297"/>
          <a:stretch/>
        </p:blipFill>
        <p:spPr>
          <a:xfrm>
            <a:off x="1411836" y="4011667"/>
            <a:ext cx="2962455" cy="2010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B612C1-9D60-4156-85B1-05DDF8AF9D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" r="49929" b="49369"/>
          <a:stretch/>
        </p:blipFill>
        <p:spPr>
          <a:xfrm>
            <a:off x="5302033" y="4007685"/>
            <a:ext cx="2962455" cy="20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9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61A227E-1FDC-4856-BC57-95A9A577752D}"/>
              </a:ext>
            </a:extLst>
          </p:cNvPr>
          <p:cNvSpPr txBox="1"/>
          <p:nvPr/>
        </p:nvSpPr>
        <p:spPr>
          <a:xfrm>
            <a:off x="3408160" y="2998113"/>
            <a:ext cx="2327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4. Evaluation</a:t>
            </a:r>
          </a:p>
        </p:txBody>
      </p:sp>
    </p:spTree>
    <p:extLst>
      <p:ext uri="{BB962C8B-B14F-4D97-AF65-F5344CB8AC3E}">
        <p14:creationId xmlns:p14="http://schemas.microsoft.com/office/powerpoint/2010/main" val="4131348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1830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4.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F21870-6F18-4FEC-A50F-DF05F9344E1B}"/>
                  </a:ext>
                </a:extLst>
              </p:cNvPr>
              <p:cNvSpPr txBox="1"/>
              <p:nvPr/>
            </p:nvSpPr>
            <p:spPr>
              <a:xfrm>
                <a:off x="718874" y="2196445"/>
                <a:ext cx="7503977" cy="457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sz="2800"/>
                  <a:t>Metrics for evaluation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sz="2000" b="1" err="1"/>
                  <a:t>Hausdorff</a:t>
                </a:r>
                <a:r>
                  <a:rPr lang="en-CA" sz="2000" b="1"/>
                  <a:t> distance</a:t>
                </a:r>
                <a:br>
                  <a:rPr lang="en-CA" sz="2000"/>
                </a:br>
                <a:r>
                  <a:rPr lang="en-US" sz="2000" i="1"/>
                  <a:t>maximum distance of a </a:t>
                </a:r>
                <a:br>
                  <a:rPr lang="en-US" sz="2000" i="1"/>
                </a:br>
                <a:r>
                  <a:rPr lang="en-US" sz="2000" i="1"/>
                  <a:t>point in a set to the </a:t>
                </a:r>
                <a:br>
                  <a:rPr lang="en-US" sz="2000" i="1"/>
                </a:br>
                <a:r>
                  <a:rPr lang="en-US" sz="2000" i="1"/>
                  <a:t>nearest point in the other set</a:t>
                </a:r>
              </a:p>
              <a:p>
                <a:pPr lvl="1">
                  <a:lnSpc>
                    <a:spcPct val="150000"/>
                  </a:lnSpc>
                </a:pPr>
                <a:endParaRPr lang="en-US" sz="2000" i="1"/>
              </a:p>
              <a:p>
                <a:pPr lvl="1">
                  <a:lnSpc>
                    <a:spcPct val="150000"/>
                  </a:lnSpc>
                </a:pPr>
                <a:r>
                  <a:rPr lang="en-US" sz="2000" i="1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h𝑎𝑢𝑠𝑑𝑜𝑟𝑓𝑓</m:t>
                        </m:r>
                      </m:sub>
                    </m:sSub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 ∈ 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 ( </m:t>
                        </m:r>
                        <m:func>
                          <m:func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de-DE" sz="20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de-DE" sz="2000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lim>
                            </m:limLow>
                            <m: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</m:func>
                      </m:e>
                    </m:func>
                  </m:oMath>
                </a14:m>
                <a:endParaRPr lang="en-CA" sz="20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0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0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0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F21870-6F18-4FEC-A50F-DF05F9344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74" y="2196445"/>
                <a:ext cx="7503977" cy="4574266"/>
              </a:xfrm>
              <a:prstGeom prst="rect">
                <a:avLst/>
              </a:prstGeom>
              <a:blipFill>
                <a:blip r:embed="rId3"/>
                <a:stretch>
                  <a:fillRect l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hausdorff distance">
            <a:extLst>
              <a:ext uri="{FF2B5EF4-FFF2-40B4-BE49-F238E27FC236}">
                <a16:creationId xmlns:a16="http://schemas.microsoft.com/office/drawing/2014/main" id="{33EF9816-3849-4C2D-8DCB-7EB86CA67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919" y="1776334"/>
            <a:ext cx="4270594" cy="24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895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0E5C7-BDFA-4367-8C64-F7EBB0C1AD44}"/>
              </a:ext>
            </a:extLst>
          </p:cNvPr>
          <p:cNvSpPr txBox="1"/>
          <p:nvPr/>
        </p:nvSpPr>
        <p:spPr>
          <a:xfrm>
            <a:off x="688158" y="1461155"/>
            <a:ext cx="145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/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D0D3-FC5D-4FDE-A089-66B6D3F6839B}"/>
              </a:ext>
            </a:extLst>
          </p:cNvPr>
          <p:cNvSpPr txBox="1"/>
          <p:nvPr/>
        </p:nvSpPr>
        <p:spPr>
          <a:xfrm>
            <a:off x="1119013" y="2045930"/>
            <a:ext cx="6695808" cy="399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800"/>
              <a:t>Lung segmentation and LUNA16 dataset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800"/>
              <a:t>CNN architectures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/>
              <a:t>U-Net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 err="1"/>
              <a:t>DeepMedic</a:t>
            </a:r>
            <a:endParaRPr lang="en-CA" sz="240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800"/>
              <a:t>Process and problems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800"/>
              <a:t>Evaluation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CA" sz="280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6790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1830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4.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F21870-6F18-4FEC-A50F-DF05F9344E1B}"/>
                  </a:ext>
                </a:extLst>
              </p:cNvPr>
              <p:cNvSpPr txBox="1"/>
              <p:nvPr/>
            </p:nvSpPr>
            <p:spPr>
              <a:xfrm>
                <a:off x="718874" y="2196445"/>
                <a:ext cx="7503977" cy="4697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sz="2800"/>
                  <a:t>Metrics for evaluation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CA" sz="2000" b="1"/>
                  <a:t>Mean distance</a:t>
                </a:r>
                <a:br>
                  <a:rPr lang="en-CA" sz="2000"/>
                </a:br>
                <a:r>
                  <a:rPr lang="en-US" sz="2000" i="1"/>
                  <a:t>average over distances of </a:t>
                </a:r>
                <a:br>
                  <a:rPr lang="en-US" sz="2000" i="1"/>
                </a:br>
                <a:r>
                  <a:rPr lang="en-US" sz="2000" i="1"/>
                  <a:t>all points in one set to </a:t>
                </a:r>
                <a:br>
                  <a:rPr lang="en-US" sz="2000" i="1"/>
                </a:br>
                <a:r>
                  <a:rPr lang="en-US" sz="2000" i="1"/>
                  <a:t>the nearest points in the other set</a:t>
                </a:r>
                <a:br>
                  <a:rPr lang="en-US" sz="2000" i="1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</m:sub>
                    </m:sSub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f>
                              <m:f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den>
                            </m:f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/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sz="2000"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m:rPr>
                                            <m:sty m:val="p"/>
                                          </m:rPr>
                                          <a:rPr lang="de-DE" sz="200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  <m: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de-DE" sz="20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lim>
                                    </m:limLow>
                                    <m:r>
                                      <a:rPr lang="de-DE" sz="200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fName>
                                  <m:e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DE" sz="20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e>
                            </m:nary>
                          </m:e>
                          <m:lim/>
                        </m:limLow>
                      </m:fName>
                      <m:e/>
                    </m:func>
                  </m:oMath>
                </a14:m>
                <a:endParaRPr lang="en-CA" sz="20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0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0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0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F21870-6F18-4FEC-A50F-DF05F9344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74" y="2196445"/>
                <a:ext cx="7503977" cy="4697183"/>
              </a:xfrm>
              <a:prstGeom prst="rect">
                <a:avLst/>
              </a:prstGeom>
              <a:blipFill>
                <a:blip r:embed="rId2"/>
                <a:stretch>
                  <a:fillRect l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hausdorff distance">
            <a:extLst>
              <a:ext uri="{FF2B5EF4-FFF2-40B4-BE49-F238E27FC236}">
                <a16:creationId xmlns:a16="http://schemas.microsoft.com/office/drawing/2014/main" id="{33EF9816-3849-4C2D-8DCB-7EB86CA67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919" y="1776334"/>
            <a:ext cx="4270594" cy="24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062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1830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4.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1907931"/>
            <a:ext cx="7503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Training process of U-Net</a:t>
            </a:r>
          </a:p>
          <a:p>
            <a:pPr>
              <a:lnSpc>
                <a:spcPct val="150000"/>
              </a:lnSpc>
            </a:pPr>
            <a:r>
              <a:rPr lang="en-CA" sz="2000"/>
              <a:t>		     Dice Loss					BCE + Dice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B08D40B-C9F7-45C6-A41E-FBA8F978DB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91" y="2611442"/>
            <a:ext cx="7608045" cy="381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4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1830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4.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196445"/>
            <a:ext cx="75039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Training process of </a:t>
            </a:r>
            <a:r>
              <a:rPr lang="en-CA" sz="2000" err="1"/>
              <a:t>DeepMedic</a:t>
            </a:r>
            <a:r>
              <a:rPr lang="en-CA" sz="2000"/>
              <a:t> (Dice Loss)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3EBB82-B169-4A1E-9665-F9AFC6532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3" b="3875"/>
          <a:stretch/>
        </p:blipFill>
        <p:spPr>
          <a:xfrm>
            <a:off x="718874" y="3162646"/>
            <a:ext cx="6009447" cy="268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E626F8-4BC7-4F45-95D4-20817AF32372}"/>
              </a:ext>
            </a:extLst>
          </p:cNvPr>
          <p:cNvSpPr txBox="1"/>
          <p:nvPr/>
        </p:nvSpPr>
        <p:spPr>
          <a:xfrm>
            <a:off x="6391819" y="3162646"/>
            <a:ext cx="133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>
                <a:solidFill>
                  <a:srgbClr val="FF0000"/>
                </a:solidFill>
              </a:rPr>
              <a:t>--- </a:t>
            </a:r>
            <a:r>
              <a:rPr lang="en-CA" b="1"/>
              <a:t>Lungs</a:t>
            </a:r>
          </a:p>
          <a:p>
            <a:r>
              <a:rPr lang="en-CA" b="1">
                <a:solidFill>
                  <a:schemeClr val="accent6">
                    <a:lumMod val="75000"/>
                  </a:schemeClr>
                </a:solidFill>
              </a:rPr>
              <a:t>---</a:t>
            </a:r>
            <a:r>
              <a:rPr lang="en-CA" b="1"/>
              <a:t> Bronchus</a:t>
            </a:r>
          </a:p>
        </p:txBody>
      </p:sp>
      <p:pic>
        <p:nvPicPr>
          <p:cNvPr id="7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A06F287-E55F-44F0-85F3-A78F47B14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4" t="12101" r="7221" b="15901"/>
          <a:stretch/>
        </p:blipFill>
        <p:spPr>
          <a:xfrm rot="10800000" flipH="1">
            <a:off x="1666179" y="3245149"/>
            <a:ext cx="4627003" cy="22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0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1830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4.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091515"/>
            <a:ext cx="4240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/>
              <a:t>Prediction with </a:t>
            </a:r>
            <a:r>
              <a:rPr lang="en-CA" sz="2800" err="1"/>
              <a:t>DeepMedic</a:t>
            </a:r>
            <a:endParaRPr lang="en-CA" sz="28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E25F0-A1B2-43C9-BAB4-1BDDFE386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8" t="5947" r="4413" b="6068"/>
          <a:stretch/>
        </p:blipFill>
        <p:spPr>
          <a:xfrm>
            <a:off x="2" y="2680373"/>
            <a:ext cx="4571998" cy="2966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53454-593C-4144-96E8-D8E1145ED8C2}"/>
              </a:ext>
            </a:extLst>
          </p:cNvPr>
          <p:cNvSpPr txBox="1"/>
          <p:nvPr/>
        </p:nvSpPr>
        <p:spPr>
          <a:xfrm>
            <a:off x="1765538" y="5783574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BF7C-0E5D-4CCB-B427-1F8DD667FB1E}"/>
              </a:ext>
            </a:extLst>
          </p:cNvPr>
          <p:cNvSpPr txBox="1"/>
          <p:nvPr/>
        </p:nvSpPr>
        <p:spPr>
          <a:xfrm>
            <a:off x="6413135" y="5783574"/>
            <a:ext cx="1463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/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A9EF8-1B8C-4BA9-BE3D-3F6C663E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681992"/>
            <a:ext cx="4571998" cy="29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66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1830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4.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091515"/>
            <a:ext cx="331026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/>
              <a:t>Prediction with U-net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D6E2E-17CB-4A39-9EFC-1E2FBE42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2681992"/>
            <a:ext cx="4571998" cy="2966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E25F0-A1B2-43C9-BAB4-1BDDFE386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8" t="5947" r="4413" b="6068"/>
          <a:stretch/>
        </p:blipFill>
        <p:spPr>
          <a:xfrm>
            <a:off x="2" y="2680373"/>
            <a:ext cx="4571998" cy="2966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53454-593C-4144-96E8-D8E1145ED8C2}"/>
              </a:ext>
            </a:extLst>
          </p:cNvPr>
          <p:cNvSpPr txBox="1"/>
          <p:nvPr/>
        </p:nvSpPr>
        <p:spPr>
          <a:xfrm>
            <a:off x="1765538" y="5783574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5BF7C-0E5D-4CCB-B427-1F8DD667FB1E}"/>
              </a:ext>
            </a:extLst>
          </p:cNvPr>
          <p:cNvSpPr txBox="1"/>
          <p:nvPr/>
        </p:nvSpPr>
        <p:spPr>
          <a:xfrm>
            <a:off x="6413135" y="5783574"/>
            <a:ext cx="1463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84824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1830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4.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BFE39E8-4F9B-4492-BB39-92C83CE02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48862"/>
              </p:ext>
            </p:extLst>
          </p:nvPr>
        </p:nvGraphicFramePr>
        <p:xfrm>
          <a:off x="540319" y="2806550"/>
          <a:ext cx="8063361" cy="173673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365185">
                  <a:extLst>
                    <a:ext uri="{9D8B030D-6E8A-4147-A177-3AD203B41FA5}">
                      <a16:colId xmlns:a16="http://schemas.microsoft.com/office/drawing/2014/main" val="340872304"/>
                    </a:ext>
                  </a:extLst>
                </a:gridCol>
                <a:gridCol w="1899392">
                  <a:extLst>
                    <a:ext uri="{9D8B030D-6E8A-4147-A177-3AD203B41FA5}">
                      <a16:colId xmlns:a16="http://schemas.microsoft.com/office/drawing/2014/main" val="1172440538"/>
                    </a:ext>
                  </a:extLst>
                </a:gridCol>
                <a:gridCol w="1899392">
                  <a:extLst>
                    <a:ext uri="{9D8B030D-6E8A-4147-A177-3AD203B41FA5}">
                      <a16:colId xmlns:a16="http://schemas.microsoft.com/office/drawing/2014/main" val="2308885070"/>
                    </a:ext>
                  </a:extLst>
                </a:gridCol>
                <a:gridCol w="1899392">
                  <a:extLst>
                    <a:ext uri="{9D8B030D-6E8A-4147-A177-3AD203B41FA5}">
                      <a16:colId xmlns:a16="http://schemas.microsoft.com/office/drawing/2014/main" val="585776814"/>
                    </a:ext>
                  </a:extLst>
                </a:gridCol>
              </a:tblGrid>
              <a:tr h="530092">
                <a:tc>
                  <a:txBody>
                    <a:bodyPr/>
                    <a:lstStyle/>
                    <a:p>
                      <a:r>
                        <a:rPr lang="en-US"/>
                        <a:t>  Architecture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2D82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Dice Coefficient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2D82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Hausdorff</a:t>
                      </a:r>
                      <a:r>
                        <a:rPr lang="en-US"/>
                        <a:t> Distance 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2D82">
                        <a:alpha val="7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Mean Distance</a:t>
                      </a:r>
                    </a:p>
                    <a:p>
                      <a:pPr algn="ctr"/>
                      <a:r>
                        <a:rPr lang="en-US"/>
                        <a:t>(mm)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2D82">
                        <a:alpha val="7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686190"/>
                  </a:ext>
                </a:extLst>
              </a:tr>
              <a:tr h="54832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  </a:t>
                      </a:r>
                      <a:r>
                        <a:rPr lang="en-US" err="1"/>
                        <a:t>DeepMedic</a:t>
                      </a:r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0.968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119.50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1.45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793569"/>
                  </a:ext>
                </a:extLst>
              </a:tr>
              <a:tr h="5483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  U-Net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0.976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103.21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0409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A42E52-E138-4199-8679-7421EAD7A3E9}"/>
              </a:ext>
            </a:extLst>
          </p:cNvPr>
          <p:cNvSpPr txBox="1"/>
          <p:nvPr/>
        </p:nvSpPr>
        <p:spPr>
          <a:xfrm>
            <a:off x="871274" y="4831361"/>
            <a:ext cx="7503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Postprocessing of prediction could reduces </a:t>
            </a:r>
            <a:r>
              <a:rPr lang="en-CA" sz="2000" err="1"/>
              <a:t>Hausdorff</a:t>
            </a:r>
            <a:r>
              <a:rPr lang="en-CA" sz="2000"/>
              <a:t> distance by removing noise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0F140-8827-4415-AD92-B251FA8E2551}"/>
              </a:ext>
            </a:extLst>
          </p:cNvPr>
          <p:cNvSpPr txBox="1"/>
          <p:nvPr/>
        </p:nvSpPr>
        <p:spPr>
          <a:xfrm>
            <a:off x="871274" y="2348845"/>
            <a:ext cx="750397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sz="2000"/>
              <a:t>Metrics on test set lungs (average over 20 images)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717923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533BC19-D1DF-482D-AA40-4860C8597151}"/>
              </a:ext>
            </a:extLst>
          </p:cNvPr>
          <p:cNvSpPr txBox="1"/>
          <p:nvPr/>
        </p:nvSpPr>
        <p:spPr>
          <a:xfrm>
            <a:off x="3364783" y="2998113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415933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5.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196445"/>
            <a:ext cx="5253426" cy="373794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Biggest Issues for Data Analytics with Images: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Allocation of computational resources</a:t>
            </a:r>
            <a:endParaRPr lang="en-CA" sz="2000">
              <a:cs typeface="Calibri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Data preparation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>
                <a:cs typeface="Calibri"/>
              </a:rPr>
              <a:t>Powerful networks available for this task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Next step:</a:t>
            </a:r>
            <a:endParaRPr lang="en-CA" sz="20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CA" sz="2000"/>
              <a:t>	Cancer detection by identifying nodules</a:t>
            </a:r>
            <a:endParaRPr lang="en-CA" sz="2000">
              <a:cs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755BE96-BC04-4596-9693-793C8AF7CC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41"/>
          <a:stretch/>
        </p:blipFill>
        <p:spPr>
          <a:xfrm>
            <a:off x="6470974" y="4010892"/>
            <a:ext cx="2066842" cy="2090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E42B71-86D0-41C4-B097-359155D0F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86"/>
          <a:stretch/>
        </p:blipFill>
        <p:spPr>
          <a:xfrm>
            <a:off x="6633098" y="2090832"/>
            <a:ext cx="2058415" cy="161481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39A1C-DEA6-499E-966C-CE3D315D5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73" y="1952507"/>
            <a:ext cx="2049741" cy="161481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EACCBA-777E-43EF-BC83-70ACBFDEA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848" y="1817568"/>
            <a:ext cx="2049741" cy="161143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5804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798AAD5-0D8D-4037-857E-D6C07720BCB5}"/>
              </a:ext>
            </a:extLst>
          </p:cNvPr>
          <p:cNvSpPr txBox="1"/>
          <p:nvPr/>
        </p:nvSpPr>
        <p:spPr>
          <a:xfrm>
            <a:off x="1001536" y="2136338"/>
            <a:ext cx="7140929" cy="258532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Thanks for the attention</a:t>
            </a:r>
          </a:p>
          <a:p>
            <a:pPr algn="ctr"/>
            <a:endParaRPr lang="en-US" sz="5400" b="1">
              <a:solidFill>
                <a:schemeClr val="bg1"/>
              </a:solidFill>
            </a:endParaRPr>
          </a:p>
          <a:p>
            <a:pPr algn="ctr"/>
            <a:r>
              <a:rPr lang="en-US" sz="5400" b="1">
                <a:solidFill>
                  <a:schemeClr val="bg1"/>
                </a:solidFill>
              </a:rPr>
              <a:t>Questions?</a:t>
            </a:r>
            <a:endParaRPr lang="en-US" sz="54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699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0BBD7EF-C156-44FF-90FF-D9B02EAB0CA3}"/>
              </a:ext>
            </a:extLst>
          </p:cNvPr>
          <p:cNvSpPr txBox="1"/>
          <p:nvPr/>
        </p:nvSpPr>
        <p:spPr>
          <a:xfrm>
            <a:off x="936390" y="2998113"/>
            <a:ext cx="7271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1. Lung segmentation and LUNA16 dataset</a:t>
            </a:r>
          </a:p>
        </p:txBody>
      </p:sp>
    </p:spTree>
    <p:extLst>
      <p:ext uri="{BB962C8B-B14F-4D97-AF65-F5344CB8AC3E}">
        <p14:creationId xmlns:p14="http://schemas.microsoft.com/office/powerpoint/2010/main" val="224972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559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1. </a:t>
            </a:r>
            <a:r>
              <a:rPr lang="en-US" sz="2400" b="1"/>
              <a:t>Lung segmentation and LUNA16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196445"/>
            <a:ext cx="4116704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Medical Image Computation (MIC)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Image Segmentation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Computed Tomography (CT) slices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0FE20-9B84-4CB3-AF95-F236C14D2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98" y="2262362"/>
            <a:ext cx="3769138" cy="2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0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559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1. </a:t>
            </a:r>
            <a:r>
              <a:rPr lang="en-US" sz="2400" b="1"/>
              <a:t>Lung segmentation and LUNA16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196445"/>
            <a:ext cx="411670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Medical Image Computation (MIC)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Image Segmentation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Computed Tomography (CT) slices</a:t>
            </a:r>
          </a:p>
          <a:p>
            <a:pPr>
              <a:lnSpc>
                <a:spcPct val="150000"/>
              </a:lnSpc>
            </a:pPr>
            <a:endParaRPr lang="en-CA" sz="200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CA" sz="2000">
                <a:sym typeface="Wingdings" panose="05000000000000000000" pitchFamily="2" charset="2"/>
              </a:rPr>
              <a:t>Extract a 3D structure of the lung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CA" sz="2000">
                <a:sym typeface="Wingdings" panose="05000000000000000000" pitchFamily="2" charset="2"/>
              </a:rPr>
              <a:t>First step for cancer detection, …</a:t>
            </a:r>
            <a:endParaRPr lang="en-CA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331FC-3099-4BD5-ACC8-6062B7541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98" y="2262362"/>
            <a:ext cx="3769138" cy="2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7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559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1. </a:t>
            </a:r>
            <a:r>
              <a:rPr lang="en-US" sz="2400" b="1"/>
              <a:t>Lung segmentation and LUNA16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196445"/>
            <a:ext cx="4205510" cy="2812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2000"/>
              <a:t>LUNA16 dataset</a:t>
            </a:r>
          </a:p>
          <a:p>
            <a:pPr>
              <a:lnSpc>
                <a:spcPct val="150000"/>
              </a:lnSpc>
            </a:pPr>
            <a:endParaRPr lang="en-CA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Slices of greyscale CT images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Slices of binary label maps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  <a:p>
            <a:pPr>
              <a:lnSpc>
                <a:spcPct val="150000"/>
              </a:lnSpc>
            </a:pPr>
            <a:r>
              <a:rPr lang="en-CA" sz="2000">
                <a:sym typeface="Wingdings" panose="05000000000000000000" pitchFamily="2" charset="2"/>
              </a:rPr>
              <a:t> Train networks to create label maps</a:t>
            </a:r>
            <a:endParaRPr lang="en-CA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331FC-3099-4BD5-ACC8-6062B7541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98" y="2262362"/>
            <a:ext cx="3769138" cy="262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5D08A68-29A7-4D08-9D76-F6AFB59E4C23}"/>
              </a:ext>
            </a:extLst>
          </p:cNvPr>
          <p:cNvSpPr txBox="1"/>
          <p:nvPr/>
        </p:nvSpPr>
        <p:spPr>
          <a:xfrm>
            <a:off x="663280" y="2998113"/>
            <a:ext cx="7817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2. Convolutional neural 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05732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3846630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CA" sz="2400" b="1"/>
              <a:t>1. CNN architectures – U-Net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196445"/>
            <a:ext cx="833989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CA" sz="2000">
                <a:cs typeface="Calibri"/>
              </a:rPr>
              <a:t>Fully convolution network used for biomedical image segmentation.</a:t>
            </a:r>
          </a:p>
          <a:p>
            <a:pPr marL="342900" indent="-342900">
              <a:buFont typeface="Arial"/>
              <a:buChar char="•"/>
            </a:pPr>
            <a:r>
              <a:rPr lang="en-CA" sz="2000">
                <a:cs typeface="Calibri"/>
              </a:rPr>
              <a:t>Concatenates the higher resolution features from down sampling part.</a:t>
            </a:r>
          </a:p>
          <a:p>
            <a:pPr marL="342900" indent="-342900">
              <a:buFont typeface="Arial"/>
              <a:buChar char="•"/>
            </a:pPr>
            <a:endParaRPr lang="en-CA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CA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CA" sz="2000">
              <a:cs typeface="Calibri"/>
            </a:endParaRPr>
          </a:p>
          <a:p>
            <a:pPr marL="457200" indent="-457200">
              <a:buAutoNum type="arabicPeriod"/>
            </a:pPr>
            <a:endParaRPr lang="en-CA" sz="2000">
              <a:cs typeface="Calibri"/>
            </a:endParaRP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2D1E5B6B-4C58-4E14-B642-E214419E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926" y="3099541"/>
            <a:ext cx="5378228" cy="30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8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B82586-1C68-4B8E-BA0B-79E3B0F6852B}"/>
              </a:ext>
            </a:extLst>
          </p:cNvPr>
          <p:cNvSpPr txBox="1"/>
          <p:nvPr/>
        </p:nvSpPr>
        <p:spPr>
          <a:xfrm>
            <a:off x="452487" y="1470582"/>
            <a:ext cx="455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/>
              <a:t>2. CNN architectures – </a:t>
            </a:r>
            <a:r>
              <a:rPr lang="en-CA" sz="2400" b="1" err="1"/>
              <a:t>DeepMedic</a:t>
            </a:r>
            <a:endParaRPr lang="en-CA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21870-6F18-4FEC-A50F-DF05F9344E1B}"/>
              </a:ext>
            </a:extLst>
          </p:cNvPr>
          <p:cNvSpPr txBox="1"/>
          <p:nvPr/>
        </p:nvSpPr>
        <p:spPr>
          <a:xfrm>
            <a:off x="718874" y="2196445"/>
            <a:ext cx="4693336" cy="2199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/>
              <a:t>3D convolutional neural network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Initially designed for brain tumors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/>
              <a:t>Detect particular patterns in a 3D image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sz="20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860EEA6-1147-4795-8896-02D10F742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7" y="3626797"/>
            <a:ext cx="8113486" cy="25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35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534</Words>
  <Application>Microsoft Office PowerPoint</Application>
  <PresentationFormat>On-screen Show (4:3)</PresentationFormat>
  <Paragraphs>178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Steffen Bleher</dc:creator>
  <cp:lastModifiedBy>Steffen Bleher</cp:lastModifiedBy>
  <cp:revision>1</cp:revision>
  <dcterms:created xsi:type="dcterms:W3CDTF">2018-11-22T17:59:06Z</dcterms:created>
  <dcterms:modified xsi:type="dcterms:W3CDTF">2018-12-03T14:52:41Z</dcterms:modified>
</cp:coreProperties>
</file>